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7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9" r:id="rId11"/>
    <p:sldId id="261" r:id="rId12"/>
    <p:sldId id="262" r:id="rId13"/>
    <p:sldId id="275" r:id="rId14"/>
    <p:sldId id="270" r:id="rId15"/>
    <p:sldId id="276" r:id="rId16"/>
    <p:sldId id="278" r:id="rId17"/>
    <p:sldId id="277" r:id="rId18"/>
    <p:sldId id="279" r:id="rId19"/>
    <p:sldId id="280" r:id="rId20"/>
    <p:sldId id="281" r:id="rId21"/>
    <p:sldId id="284" r:id="rId22"/>
    <p:sldId id="287" r:id="rId23"/>
    <p:sldId id="271" r:id="rId24"/>
    <p:sldId id="285" r:id="rId25"/>
    <p:sldId id="286" r:id="rId26"/>
    <p:sldId id="272" r:id="rId27"/>
    <p:sldId id="288" r:id="rId28"/>
    <p:sldId id="293" r:id="rId29"/>
    <p:sldId id="282" r:id="rId30"/>
    <p:sldId id="273" r:id="rId31"/>
    <p:sldId id="289" r:id="rId32"/>
    <p:sldId id="292" r:id="rId33"/>
    <p:sldId id="291" r:id="rId34"/>
    <p:sldId id="290" r:id="rId35"/>
    <p:sldId id="294" r:id="rId36"/>
    <p:sldId id="274" r:id="rId37"/>
    <p:sldId id="295" r:id="rId38"/>
    <p:sldId id="296" r:id="rId39"/>
    <p:sldId id="263" r:id="rId40"/>
    <p:sldId id="265" r:id="rId41"/>
  </p:sldIdLst>
  <p:sldSz cx="11557000" cy="6502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75" d="100"/>
          <a:sy n="75" d="100"/>
        </p:scale>
        <p:origin x="-6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300" y="127000"/>
            <a:ext cx="11025660" cy="62611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86770" y="1557421"/>
            <a:ext cx="9943070" cy="2236959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zh-CN" altLang="en-US" sz="7200" dirty="0">
                <a:latin typeface="Edwardian Script ITC" pitchFamily="66" charset="0"/>
                <a:ea typeface="黑体" pitchFamily="49" charset="-122"/>
              </a:rPr>
              <a:t>即时</a:t>
            </a:r>
            <a:r>
              <a:rPr lang="zh-CN" altLang="en-US" sz="7200" dirty="0" smtClean="0">
                <a:latin typeface="Edwardian Script ITC" pitchFamily="66" charset="0"/>
                <a:ea typeface="黑体" pitchFamily="49" charset="-122"/>
              </a:rPr>
              <a:t>通讯项目驱动</a:t>
            </a:r>
            <a:endParaRPr lang="en-US" altLang="zh-CN" sz="7200" dirty="0" smtClean="0">
              <a:latin typeface="Edwardian Script ITC" pitchFamily="66" charset="0"/>
              <a:ea typeface="黑体" pitchFamily="49" charset="-122"/>
            </a:endParaRPr>
          </a:p>
          <a:p>
            <a:pPr algn="ctr">
              <a:lnSpc>
                <a:spcPct val="116199"/>
              </a:lnSpc>
            </a:pPr>
            <a:r>
              <a:rPr lang="zh-CN" altLang="en-US" sz="4800" dirty="0" smtClean="0">
                <a:latin typeface="Edwardian Script ITC" pitchFamily="66" charset="0"/>
                <a:ea typeface="黑体" pitchFamily="49" charset="-122"/>
              </a:rPr>
              <a:t>（局域网</a:t>
            </a:r>
            <a:r>
              <a:rPr lang="en-US" altLang="zh-CN" sz="4800" dirty="0" smtClean="0">
                <a:latin typeface="黑体" pitchFamily="49" charset="-122"/>
                <a:ea typeface="黑体" pitchFamily="49" charset="-122"/>
              </a:rPr>
              <a:t>QQ</a:t>
            </a:r>
            <a:r>
              <a:rPr lang="zh-CN" altLang="en-US" sz="4800" dirty="0" smtClean="0">
                <a:latin typeface="Edwardian Script ITC" pitchFamily="66" charset="0"/>
                <a:ea typeface="黑体" pitchFamily="49" charset="-122"/>
              </a:rPr>
              <a:t>）</a:t>
            </a:r>
            <a:endParaRPr lang="en-US" sz="2000" dirty="0">
              <a:latin typeface="Edwardian Script ITC" pitchFamily="66" charset="0"/>
              <a:ea typeface="黑体" pitchFamily="49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29690">
            <a:off x="790792" y="736600"/>
            <a:ext cx="1173572" cy="11434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0900" y="4419355"/>
            <a:ext cx="483767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制作人：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UBDF1907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班李丹阳</a:t>
            </a:r>
            <a:endParaRPr lang="en-US" altLang="zh-CN" sz="2400" dirty="0" smtClean="0">
              <a:latin typeface="黑体" pitchFamily="49" charset="-122"/>
              <a:ea typeface="黑体" pitchFamily="49" charset="-122"/>
            </a:endParaRPr>
          </a:p>
          <a:p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日  期：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2019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年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8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月</a:t>
            </a:r>
            <a:r>
              <a:rPr lang="en-US" altLang="zh-CN" sz="2400" dirty="0" smtClean="0">
                <a:latin typeface="黑体" pitchFamily="49" charset="-122"/>
                <a:ea typeface="黑体" pitchFamily="49" charset="-122"/>
              </a:rPr>
              <a:t>10</a:t>
            </a:r>
            <a:r>
              <a:rPr lang="zh-CN" altLang="en-US" sz="2400" dirty="0" smtClean="0">
                <a:latin typeface="黑体" pitchFamily="49" charset="-122"/>
                <a:ea typeface="黑体" pitchFamily="49" charset="-122"/>
              </a:rPr>
              <a:t>日</a:t>
            </a:r>
            <a:endParaRPr lang="en-US" altLang="zh-CN" sz="2400" dirty="0">
              <a:latin typeface="黑体" pitchFamily="49" charset="-122"/>
              <a:ea typeface="黑体" pitchFamily="49" charset="-122"/>
            </a:endParaRPr>
          </a:p>
          <a:p>
            <a:endParaRPr lang="zh-CN" altLang="en-US" dirty="0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844266">
            <a:off x="3145523" y="2901423"/>
            <a:ext cx="942477" cy="91830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807202">
            <a:off x="9339776" y="2878866"/>
            <a:ext cx="1371600" cy="1336424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五</a:t>
            </a:r>
            <a:r>
              <a:rPr lang="zh-CN" altLang="en-US" sz="2400" dirty="0" smtClean="0">
                <a:solidFill>
                  <a:srgbClr val="FF0000"/>
                </a:solidFill>
              </a:rPr>
              <a:t>、多线程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7" y="1193800"/>
            <a:ext cx="2116542" cy="1672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81874" y="1609702"/>
            <a:ext cx="54246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继承</a:t>
            </a:r>
            <a:r>
              <a:rPr lang="en-US" altLang="zh-CN" sz="2400" b="1" dirty="0"/>
              <a:t>Thread</a:t>
            </a:r>
            <a:r>
              <a:rPr lang="zh-CN" altLang="en-US" sz="2400" b="1" dirty="0"/>
              <a:t>类，重写该类的</a:t>
            </a:r>
            <a:r>
              <a:rPr lang="en-US" altLang="zh-CN" sz="2400" b="1" dirty="0"/>
              <a:t>run()</a:t>
            </a:r>
            <a:r>
              <a:rPr lang="zh-CN" altLang="en-US" sz="2400" b="1" dirty="0"/>
              <a:t>方法。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3042748" y="2542702"/>
            <a:ext cx="656738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        多</a:t>
            </a:r>
            <a:r>
              <a:rPr lang="zh-CN" altLang="en-US" sz="2800" dirty="0"/>
              <a:t>线程可以把任务分块执行</a:t>
            </a:r>
            <a:r>
              <a:rPr lang="en-US" altLang="zh-CN" sz="2800" dirty="0"/>
              <a:t>,</a:t>
            </a:r>
            <a:r>
              <a:rPr lang="zh-CN" altLang="en-US" sz="2800" dirty="0"/>
              <a:t>分块后可以同时进行而不用等待。 这样效率更</a:t>
            </a:r>
            <a:r>
              <a:rPr lang="zh-CN" altLang="en-US" sz="2800" dirty="0" smtClean="0"/>
              <a:t>高！！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0109677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842282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03 </a:t>
            </a:r>
            <a:r>
              <a:rPr lang="zh-CN" altLang="en-US" sz="20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</a:t>
            </a:r>
            <a:r>
              <a:rPr lang="zh-CN" altLang="en-US" sz="2000" dirty="0">
                <a:solidFill>
                  <a:srgbClr val="42464B"/>
                </a:solidFill>
                <a:latin typeface="Microsoft YaHei"/>
                <a:ea typeface="Microsoft YaHei"/>
              </a:rPr>
              <a:t>运行展示</a:t>
            </a:r>
            <a:r>
              <a:rPr lang="en-US" altLang="zh-CN" sz="20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100" dirty="0"/>
          </a:p>
          <a:p>
            <a:pPr algn="l">
              <a:lnSpc>
                <a:spcPct val="116199"/>
              </a:lnSpc>
            </a:pP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7039" y="3503282"/>
            <a:ext cx="2499987" cy="19736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82175" y="2235397"/>
            <a:ext cx="4517481" cy="22140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75947" y="2354072"/>
            <a:ext cx="2941238" cy="449547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dirty="0">
                <a:solidFill>
                  <a:srgbClr val="42464B"/>
                </a:solidFill>
                <a:latin typeface="Microsoft YaHei"/>
                <a:ea typeface="Microsoft YaHei"/>
              </a:rPr>
              <a:t>四、登录功能的实现</a:t>
            </a:r>
            <a:endParaRPr lang="en-US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69558" y="4020768"/>
            <a:ext cx="2056209" cy="424219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dirty="0">
                <a:solidFill>
                  <a:srgbClr val="42464B"/>
                </a:solidFill>
                <a:latin typeface="Microsoft YaHei"/>
                <a:ea typeface="Microsoft YaHei"/>
              </a:rPr>
              <a:t>六、加好友功能</a:t>
            </a:r>
            <a:endParaRPr lang="en-US" dirty="0">
              <a:solidFill>
                <a:srgbClr val="42464B"/>
              </a:solidFill>
              <a:latin typeface="Microsoft YaHei"/>
              <a:ea typeface="Microsoft YaHe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7549" y="1859927"/>
            <a:ext cx="2413366" cy="449547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r">
              <a:lnSpc>
                <a:spcPct val="116199"/>
              </a:lnSpc>
            </a:pPr>
            <a:r>
              <a:rPr lang="zh-CN" altLang="en-US" sz="18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三、注册功能的实现</a:t>
            </a: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663588" y="3146341"/>
            <a:ext cx="2469555" cy="312778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r">
              <a:lnSpc>
                <a:spcPct val="116199"/>
              </a:lnSpc>
            </a:pPr>
            <a:endParaRPr lang="en-US" sz="1100" dirty="0"/>
          </a:p>
        </p:txBody>
      </p:sp>
      <p:sp>
        <p:nvSpPr>
          <p:cNvPr id="14" name="TextBox 13"/>
          <p:cNvSpPr txBox="1"/>
          <p:nvPr/>
        </p:nvSpPr>
        <p:spPr>
          <a:xfrm>
            <a:off x="2070822" y="2683783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r">
              <a:lnSpc>
                <a:spcPct val="116199"/>
              </a:lnSpc>
            </a:pPr>
            <a:r>
              <a:rPr lang="zh-CN" altLang="en-US" sz="18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990756" y="4099356"/>
            <a:ext cx="2882744" cy="31002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r">
              <a:lnSpc>
                <a:spcPct val="116199"/>
              </a:lnSpc>
            </a:pPr>
            <a:endParaRPr lang="en-US" sz="1100" dirty="0"/>
          </a:p>
        </p:txBody>
      </p:sp>
      <p:sp>
        <p:nvSpPr>
          <p:cNvPr id="16" name="TextBox 15"/>
          <p:cNvSpPr txBox="1"/>
          <p:nvPr/>
        </p:nvSpPr>
        <p:spPr>
          <a:xfrm>
            <a:off x="-207166" y="3659683"/>
            <a:ext cx="3741508" cy="449547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r">
              <a:lnSpc>
                <a:spcPct val="116199"/>
              </a:lnSpc>
            </a:pPr>
            <a:r>
              <a:rPr lang="zh-CN" altLang="en-US" dirty="0">
                <a:solidFill>
                  <a:srgbClr val="42464B"/>
                </a:solidFill>
                <a:latin typeface="Microsoft YaHei"/>
                <a:ea typeface="Microsoft YaHei"/>
              </a:rPr>
              <a:t>一</a:t>
            </a:r>
            <a:r>
              <a:rPr lang="zh-CN" altLang="en-US" dirty="0" smtClean="0">
                <a:solidFill>
                  <a:srgbClr val="42464B"/>
                </a:solidFill>
                <a:latin typeface="Microsoft YaHei"/>
                <a:ea typeface="Microsoft YaHei"/>
              </a:rPr>
              <a:t>、建立</a:t>
            </a:r>
            <a:r>
              <a:rPr lang="zh-CN" altLang="en-US" dirty="0">
                <a:solidFill>
                  <a:srgbClr val="42464B"/>
                </a:solidFill>
                <a:latin typeface="Microsoft YaHei"/>
                <a:ea typeface="Microsoft YaHei"/>
              </a:rPr>
              <a:t>工程 </a:t>
            </a: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666" y="3133330"/>
            <a:ext cx="1171575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69558" y="3133330"/>
            <a:ext cx="15625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42464B"/>
                </a:solidFill>
                <a:latin typeface="Microsoft YaHei"/>
                <a:ea typeface="Microsoft YaHei"/>
              </a:rPr>
              <a:t>五、搜索功能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26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一、建立工程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33" y="1335393"/>
            <a:ext cx="2073512" cy="147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489" y="1566468"/>
            <a:ext cx="1397000" cy="10160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5000" u="none" dirty="0">
                <a:solidFill>
                  <a:srgbClr val="42464B"/>
                </a:solidFill>
                <a:latin typeface="Microsoft YaHei"/>
                <a:ea typeface="Microsoft YaHei"/>
              </a:rPr>
              <a:t>01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项目分为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端，服务器端和客户端 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大部分界面是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客户端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先建立工程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ChatClient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ChatServer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需要注意的是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工程下边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package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如何划分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com.uek.view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界面层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com.uek.service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业务逻辑层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com.uek.dao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访问层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com.uek.domain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数据层		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com.uek.exception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自定义异常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com.uek.utils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工具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类 其中可以有多个工具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 err="1">
                <a:latin typeface="微软雅黑" pitchFamily="34" charset="-122"/>
                <a:ea typeface="微软雅黑" pitchFamily="34" charset="-122"/>
              </a:rPr>
              <a:t>com.uek.test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单元测试类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29119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>
                <a:solidFill>
                  <a:srgbClr val="42464B"/>
                </a:solidFill>
                <a:latin typeface="Microsoft YaHei"/>
                <a:ea typeface="Microsoft YaHei"/>
              </a:rPr>
              <a:t>一、建立工程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146" y="2184400"/>
            <a:ext cx="3505200" cy="3883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7642" y="1016013"/>
            <a:ext cx="716312" cy="1023304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9751" y="1016013"/>
            <a:ext cx="716312" cy="102330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92500" y="13278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ChatClient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聊天客户端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378700" y="1327834"/>
            <a:ext cx="198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ChatServer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聊天</a:t>
            </a:r>
            <a:r>
              <a:rPr lang="zh-CN" altLang="en-US" dirty="0"/>
              <a:t>服务器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2448" y="2187073"/>
            <a:ext cx="3501858" cy="3880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823272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26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342" y="1016013"/>
            <a:ext cx="2073512" cy="147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29749" y="1273416"/>
            <a:ext cx="1397000" cy="96334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5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02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728306" y="1335393"/>
            <a:ext cx="770127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首先明确界面编程属于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GUI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图形用户界面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编程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界面编程基本步骤：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1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extends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Jframe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、定义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组件，定义成实例成员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、写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       3.1new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组件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       3.2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给界面的按钮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加监听事件 匿名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内部类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       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3.3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设置组件的关系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add 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       3.4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设置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的相关属性 最后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显示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  4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main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方法调用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init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30302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442915" y="5265794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3726" y="1203384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登录界面原型：</a:t>
            </a:r>
            <a:endParaRPr lang="zh-CN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00" y="1404806"/>
            <a:ext cx="6019800" cy="4563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137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442915" y="5265794"/>
            <a:ext cx="716312" cy="1023304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826126"/>
            <a:ext cx="6536735" cy="327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3726" y="1203384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登录界面展示：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26168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442915" y="5265794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87752" y="1022920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注册界面原型：</a:t>
            </a: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663" y="1453942"/>
            <a:ext cx="7181380" cy="469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649406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注册界面展示：</a:t>
            </a:r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26" y="1726373"/>
            <a:ext cx="7752582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75315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主界面原型：</a:t>
            </a:r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8840" y="194732"/>
            <a:ext cx="4395660" cy="62308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641230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ovo\Desktop\timg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8279" y="-25781"/>
            <a:ext cx="4615947" cy="6359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300" y="127000"/>
            <a:ext cx="11025660" cy="62611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471401">
            <a:off x="3847192" y="914483"/>
            <a:ext cx="1173572" cy="114347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4649189">
            <a:off x="5358335" y="2685918"/>
            <a:ext cx="942477" cy="91830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807202">
            <a:off x="9339776" y="2878866"/>
            <a:ext cx="1371600" cy="13364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4" y="1486222"/>
            <a:ext cx="324347" cy="463353"/>
          </a:xfrm>
          <a:prstGeom prst="rect">
            <a:avLst/>
          </a:prstGeom>
        </p:spPr>
      </p:pic>
      <p:pic>
        <p:nvPicPr>
          <p:cNvPr id="9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153" y="2038781"/>
            <a:ext cx="324347" cy="46335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147" y="2557221"/>
            <a:ext cx="377611" cy="539445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397" y="3145072"/>
            <a:ext cx="377857" cy="5397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4591" y="1611154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姓名：李丹阳</a:t>
            </a:r>
            <a:endParaRPr lang="zh-CN" alt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772507" y="2089460"/>
            <a:ext cx="2438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性别：女</a:t>
            </a:r>
            <a:endParaRPr lang="zh-CN" alt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772507" y="3886034"/>
            <a:ext cx="693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爱好：吃喝玩乐！</a:t>
            </a:r>
            <a:endParaRPr lang="zh-CN" altLang="en-US" sz="2000" dirty="0"/>
          </a:p>
        </p:txBody>
      </p:sp>
      <p:sp>
        <p:nvSpPr>
          <p:cNvPr id="17" name="TextBox 16"/>
          <p:cNvSpPr txBox="1"/>
          <p:nvPr/>
        </p:nvSpPr>
        <p:spPr>
          <a:xfrm>
            <a:off x="101600" y="27346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/>
              <a:t>个人介绍：</a:t>
            </a:r>
            <a:endParaRPr lang="zh-CN" altLang="en-US" sz="2800" dirty="0"/>
          </a:p>
        </p:txBody>
      </p:sp>
      <p:sp>
        <p:nvSpPr>
          <p:cNvPr id="20" name="TextBox 19"/>
          <p:cNvSpPr txBox="1"/>
          <p:nvPr/>
        </p:nvSpPr>
        <p:spPr>
          <a:xfrm>
            <a:off x="772507" y="2672080"/>
            <a:ext cx="2953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院系：吕梁学院数学系</a:t>
            </a:r>
            <a:endParaRPr lang="zh-CN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772507" y="3284759"/>
            <a:ext cx="46781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籍贯：山西省运城市盐湖区</a:t>
            </a:r>
            <a:endParaRPr lang="zh-CN" altLang="en-US" sz="2000" dirty="0"/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789" y="3746347"/>
            <a:ext cx="377857" cy="5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184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二、界面</a:t>
            </a: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主界面展示：</a:t>
            </a:r>
            <a:endParaRPr lang="zh-CN" altLang="en-US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7182" y="410848"/>
            <a:ext cx="2834318" cy="6085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0328220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2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062" y="581697"/>
            <a:ext cx="6919912" cy="571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5947" y="212365"/>
            <a:ext cx="2285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三、注册功能的实现</a:t>
            </a:r>
            <a:endParaRPr lang="zh-CN" altLang="en-US" dirty="0"/>
          </a:p>
        </p:txBody>
      </p:sp>
      <p:pic>
        <p:nvPicPr>
          <p:cNvPr id="16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33" y="1335393"/>
            <a:ext cx="2073512" cy="14781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09489" y="1566468"/>
            <a:ext cx="1397000" cy="96334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5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03</a:t>
            </a:r>
            <a:endParaRPr lang="en-US" sz="1100" dirty="0"/>
          </a:p>
        </p:txBody>
      </p:sp>
      <p:sp>
        <p:nvSpPr>
          <p:cNvPr id="8" name="矩形 7"/>
          <p:cNvSpPr/>
          <p:nvPr/>
        </p:nvSpPr>
        <p:spPr>
          <a:xfrm>
            <a:off x="944252" y="3023758"/>
            <a:ext cx="1800493" cy="4136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dirty="0"/>
              <a:t>服务器注册协议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456418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2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6371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dirty="0" smtClean="0"/>
              <a:t>服务器注册协议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199" y="874565"/>
            <a:ext cx="7646987" cy="5205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84237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62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6371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dirty="0" smtClean="0"/>
              <a:t>客户端注册协议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54024" y="869563"/>
            <a:ext cx="6253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4024" y="904781"/>
            <a:ext cx="6673374" cy="5266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131764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70544" y="798656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注册成功展示：</a:t>
            </a:r>
            <a:endParaRPr lang="zh-CN" altLang="en-US" dirty="0"/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18" y="1167988"/>
            <a:ext cx="6019800" cy="4823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57332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en-US" altLang="zh-CN" sz="24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28249" y="838028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注册失败展示：</a:t>
            </a:r>
            <a:endParaRPr lang="zh-CN" altLang="en-US" dirty="0"/>
          </a:p>
        </p:txBody>
      </p:sp>
      <p:pic>
        <p:nvPicPr>
          <p:cNvPr id="9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900" y="1434217"/>
            <a:ext cx="6324600" cy="447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518159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526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四、登录功能的实现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33" y="1335393"/>
            <a:ext cx="2073512" cy="147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489" y="1566468"/>
            <a:ext cx="1397000" cy="96334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5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04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799" y="22249"/>
            <a:ext cx="5274858" cy="6443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11300" y="2813543"/>
            <a:ext cx="2644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服务器登录功能协议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6846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526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四、登录功能的实现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1" y="2548149"/>
            <a:ext cx="5267117" cy="19570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20" y="113617"/>
            <a:ext cx="4640180" cy="629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238318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526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四、登录功能的实现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192" y="504361"/>
            <a:ext cx="5086350" cy="5784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7792" y="1193800"/>
            <a:ext cx="25223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客户端登录功能协议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20284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901700" y="1203384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登录成功直接跳转到主界面</a:t>
            </a:r>
            <a:endParaRPr lang="en-US" altLang="zh-CN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901700" y="1727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登录失败弹出登录失败的对画框</a:t>
            </a:r>
            <a:endParaRPr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2300" y="2526222"/>
            <a:ext cx="7202317" cy="3378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92196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-132518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4701" y="1081348"/>
            <a:ext cx="3211600" cy="49132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19077" y="1605542"/>
            <a:ext cx="1149449" cy="20447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5400" u="none">
                <a:solidFill>
                  <a:srgbClr val="000000"/>
                </a:solidFill>
                <a:latin typeface="Microsoft YaHei"/>
                <a:ea typeface="Microsoft YaHei"/>
              </a:rPr>
              <a:t>目录</a:t>
            </a:r>
            <a:endParaRPr lang="en-US" sz="1100"/>
          </a:p>
        </p:txBody>
      </p:sp>
      <p:sp>
        <p:nvSpPr>
          <p:cNvPr id="5" name="TextBox 4"/>
          <p:cNvSpPr txBox="1"/>
          <p:nvPr/>
        </p:nvSpPr>
        <p:spPr>
          <a:xfrm>
            <a:off x="6351027" y="1321365"/>
            <a:ext cx="1072852" cy="9080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4400" u="none" dirty="0">
                <a:solidFill>
                  <a:srgbClr val="42464B"/>
                </a:solidFill>
                <a:latin typeface="Microsoft YaHei"/>
                <a:ea typeface="Microsoft YaHei"/>
              </a:rPr>
              <a:t>01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7108349" y="1461361"/>
            <a:ext cx="2832993" cy="62805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项目简介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6351029" y="2362826"/>
            <a:ext cx="1072852" cy="9080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4400" u="none" dirty="0">
                <a:solidFill>
                  <a:srgbClr val="42464B"/>
                </a:solidFill>
                <a:latin typeface="Microsoft YaHei"/>
                <a:ea typeface="Microsoft YaHei"/>
              </a:rPr>
              <a:t>02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7112643" y="2498419"/>
            <a:ext cx="2832993" cy="595932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项目所需技术</a:t>
            </a:r>
            <a:endParaRPr 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6351030" y="3415455"/>
            <a:ext cx="1072852" cy="9080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4400" u="none" dirty="0">
                <a:solidFill>
                  <a:srgbClr val="42464B"/>
                </a:solidFill>
                <a:latin typeface="Microsoft YaHei"/>
                <a:ea typeface="Microsoft YaHei"/>
              </a:rPr>
              <a:t>03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7112643" y="3551048"/>
            <a:ext cx="2832993" cy="595932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8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项目运行展示</a:t>
            </a:r>
            <a:r>
              <a:rPr lang="en-US" sz="2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6351029" y="4468098"/>
            <a:ext cx="1072852" cy="90805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4400" u="none" dirty="0">
                <a:solidFill>
                  <a:srgbClr val="42464B"/>
                </a:solidFill>
                <a:latin typeface="Microsoft YaHei"/>
                <a:ea typeface="Microsoft YaHei"/>
              </a:rPr>
              <a:t>04</a:t>
            </a:r>
            <a:endParaRPr lang="en-US" sz="1100" dirty="0"/>
          </a:p>
        </p:txBody>
      </p:sp>
      <p:sp>
        <p:nvSpPr>
          <p:cNvPr id="15" name="TextBox 14"/>
          <p:cNvSpPr txBox="1"/>
          <p:nvPr/>
        </p:nvSpPr>
        <p:spPr>
          <a:xfrm>
            <a:off x="7112643" y="4603691"/>
            <a:ext cx="2832993" cy="595932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8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项目总结</a:t>
            </a:r>
            <a:r>
              <a:rPr lang="en-US" sz="2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4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526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五、搜索功能的实现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828175" y="1016013"/>
            <a:ext cx="6023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进行搜索功能的时候 需要一个搜索界面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700" y="1587892"/>
            <a:ext cx="4897372" cy="43303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921" y="1574891"/>
            <a:ext cx="5821002" cy="434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944947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6" y="1276440"/>
            <a:ext cx="5257800" cy="4565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59" y="88217"/>
            <a:ext cx="4992642" cy="62865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81455" y="793379"/>
            <a:ext cx="2639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服务器搜好友协议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927825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" y="2123281"/>
            <a:ext cx="5249746" cy="404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700" y="113617"/>
            <a:ext cx="5630609" cy="62611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40100" y="424047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客户端搜好友协议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439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30488" y="722185"/>
            <a:ext cx="4356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搜到好友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700" y="1235134"/>
            <a:ext cx="7511337" cy="4378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775085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00" y="194733"/>
            <a:ext cx="1048052" cy="8279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719495">
            <a:off x="9922324" y="5393435"/>
            <a:ext cx="716312" cy="102330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71884" y="1179557"/>
            <a:ext cx="404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58900" y="812800"/>
            <a:ext cx="701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没有搜到好友 会弹出没有找到的对话框</a:t>
            </a:r>
            <a:endParaRPr lang="zh-CN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1353475"/>
            <a:ext cx="7964685" cy="39542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066248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916851" cy="628057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800" dirty="0" smtClean="0"/>
              <a:t>六、加好友功能的实现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33" y="1335393"/>
            <a:ext cx="2073512" cy="147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9489" y="1566468"/>
            <a:ext cx="1397000" cy="96334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5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06</a:t>
            </a:r>
            <a:endParaRPr lang="en-US" sz="1100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941353"/>
            <a:ext cx="6096000" cy="5427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71228" y="3030871"/>
            <a:ext cx="3312233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张三想加赵六为好友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指的是张三的</a:t>
            </a:r>
            <a:r>
              <a:rPr lang="en-US" altLang="zh-CN" sz="2400" dirty="0" smtClean="0"/>
              <a:t>id,</a:t>
            </a:r>
            <a:r>
              <a:rPr lang="zh-CN" altLang="en-US" sz="2400" dirty="0" smtClean="0"/>
              <a:t>也可以说是张三的</a:t>
            </a:r>
            <a:r>
              <a:rPr lang="en-US" altLang="zh-CN" sz="2400" dirty="0" smtClean="0"/>
              <a:t>QQ</a:t>
            </a:r>
            <a:r>
              <a:rPr lang="zh-CN" altLang="en-US" sz="2400" dirty="0" smtClean="0"/>
              <a:t>号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这时赵六那边会弹出加你为好友的对话框</a:t>
            </a:r>
            <a:endParaRPr lang="en-US" altLang="zh-CN" sz="24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10544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25694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dirty="0" smtClean="0"/>
              <a:t>六、加好友功能的实现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7791" y="1016013"/>
            <a:ext cx="76277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赵六不知道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是谁不想加张三为好友，因此拒绝了他</a:t>
            </a:r>
            <a:endParaRPr lang="zh-CN" altLang="en-US" sz="24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145" y="2665412"/>
            <a:ext cx="6375321" cy="2947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817792" y="1932464"/>
            <a:ext cx="9117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这个时候张三那边会弹出拒绝了您的好友请求的消息对话框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4937630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25694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dirty="0" smtClean="0"/>
              <a:t>六、加好友功能的实现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6550" y="228396"/>
            <a:ext cx="5068954" cy="61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17792" y="1651000"/>
            <a:ext cx="4427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张三不放弃</a:t>
            </a:r>
            <a:endParaRPr lang="en-US" altLang="zh-CN" sz="2400" dirty="0" smtClean="0"/>
          </a:p>
          <a:p>
            <a:r>
              <a:rPr lang="zh-CN" altLang="en-US" sz="2400" dirty="0" smtClean="0"/>
              <a:t>继续加赵六为好友</a:t>
            </a:r>
            <a:endParaRPr lang="en-US" altLang="zh-CN" sz="2400" dirty="0" smtClean="0"/>
          </a:p>
          <a:p>
            <a:r>
              <a:rPr lang="zh-CN" altLang="en-US" sz="2400" dirty="0" smtClean="0"/>
              <a:t>最终赵六同意加张三为好友</a:t>
            </a:r>
            <a:endParaRPr lang="en-US" altLang="zh-CN" sz="2400" dirty="0"/>
          </a:p>
          <a:p>
            <a:r>
              <a:rPr lang="zh-CN" altLang="en-US" sz="2400" dirty="0" smtClean="0"/>
              <a:t>双方更新自己的好友列表</a:t>
            </a:r>
            <a:endParaRPr lang="en-US" altLang="zh-CN" sz="2400" dirty="0" smtClean="0"/>
          </a:p>
          <a:p>
            <a:r>
              <a:rPr lang="zh-CN" altLang="en-US" sz="2400" dirty="0" smtClean="0"/>
              <a:t>表明加上了</a:t>
            </a:r>
            <a:endParaRPr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29448455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7257" y="4505201"/>
            <a:ext cx="2056209" cy="44954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7" name="TextBox 16"/>
          <p:cNvSpPr txBox="1"/>
          <p:nvPr/>
        </p:nvSpPr>
        <p:spPr>
          <a:xfrm>
            <a:off x="7834765" y="4508199"/>
            <a:ext cx="2056209" cy="444500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en-US" sz="18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sp>
        <p:nvSpPr>
          <p:cNvPr id="18" name="TextBox 17"/>
          <p:cNvSpPr txBox="1"/>
          <p:nvPr/>
        </p:nvSpPr>
        <p:spPr>
          <a:xfrm>
            <a:off x="2954024" y="1193800"/>
            <a:ext cx="7701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7791" y="1193800"/>
            <a:ext cx="10482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项目目前能够将私聊的界面写出来，但是实现其功能还是需要一些时间</a:t>
            </a:r>
            <a:endParaRPr lang="zh-CN" alt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1282700" y="431238"/>
            <a:ext cx="3657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项目进度</a:t>
            </a:r>
            <a:endParaRPr lang="zh-CN" altLang="en-US" sz="32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784919"/>
            <a:ext cx="5486400" cy="44295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7611"/>
            <a:ext cx="5579153" cy="4022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81683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8526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04 </a:t>
            </a:r>
            <a:r>
              <a:rPr lang="zh-CN" altLang="en-US" sz="2000" u="none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项目总结</a:t>
            </a:r>
            <a:r>
              <a:rPr lang="en-US" sz="2000" u="none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791" y="964257"/>
            <a:ext cx="9583509" cy="542320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587500" y="1473200"/>
            <a:ext cx="10287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         经过两周的学习，使我对该项目</a:t>
            </a:r>
            <a:endParaRPr lang="en-US" altLang="zh-CN" sz="2000" dirty="0" smtClean="0"/>
          </a:p>
          <a:p>
            <a:r>
              <a:rPr lang="zh-CN" altLang="en-US" sz="2000" dirty="0" smtClean="0"/>
              <a:t>的理解一天比一天深刻，虽然目前还</a:t>
            </a:r>
            <a:endParaRPr lang="en-US" altLang="zh-CN" sz="2000" dirty="0" smtClean="0"/>
          </a:p>
          <a:p>
            <a:r>
              <a:rPr lang="zh-CN" altLang="en-US" sz="2000" dirty="0" smtClean="0"/>
              <a:t>不能完整把代码敲下来，对某个协议</a:t>
            </a:r>
            <a:endParaRPr lang="en-US" altLang="zh-CN" sz="2000" dirty="0" smtClean="0"/>
          </a:p>
          <a:p>
            <a:r>
              <a:rPr lang="zh-CN" altLang="en-US" sz="2000" dirty="0" smtClean="0"/>
              <a:t>还是不太理解，但不可否认，学习一</a:t>
            </a:r>
            <a:endParaRPr lang="en-US" altLang="zh-CN" sz="2000" dirty="0" smtClean="0"/>
          </a:p>
          <a:p>
            <a:r>
              <a:rPr lang="zh-CN" altLang="en-US" sz="2000" dirty="0" smtClean="0"/>
              <a:t>个项目真的能使一个初学者学到很多</a:t>
            </a:r>
            <a:endParaRPr lang="en-US" altLang="zh-CN" sz="2000" dirty="0" smtClean="0"/>
          </a:p>
          <a:p>
            <a:r>
              <a:rPr lang="zh-CN" altLang="en-US" sz="2000" dirty="0" smtClean="0"/>
              <a:t>知识。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</a:t>
            </a:r>
          </a:p>
          <a:p>
            <a:r>
              <a:rPr lang="en-US" altLang="zh-CN" sz="2000" dirty="0" smtClean="0"/>
              <a:t>        </a:t>
            </a:r>
            <a:r>
              <a:rPr lang="zh-CN" altLang="en-US" sz="2000" dirty="0" smtClean="0"/>
              <a:t>在这个项目中，我发现用到了很</a:t>
            </a:r>
            <a:endParaRPr lang="en-US" altLang="zh-CN" sz="2000" dirty="0" smtClean="0"/>
          </a:p>
          <a:p>
            <a:r>
              <a:rPr lang="zh-CN" altLang="en-US" sz="2000" dirty="0" smtClean="0"/>
              <a:t>多重复性的代码，因此，我觉得老师</a:t>
            </a:r>
            <a:endParaRPr lang="en-US" altLang="zh-CN" sz="2000" dirty="0" smtClean="0"/>
          </a:p>
          <a:p>
            <a:r>
              <a:rPr lang="zh-CN" altLang="en-US" sz="2000" dirty="0" smtClean="0"/>
              <a:t>说的没有错，只要逻辑搞清楚了，协</a:t>
            </a:r>
            <a:endParaRPr lang="en-US" altLang="zh-CN" sz="2000" dirty="0" smtClean="0"/>
          </a:p>
          <a:p>
            <a:r>
              <a:rPr lang="zh-CN" altLang="en-US" sz="2000" dirty="0" smtClean="0"/>
              <a:t>议搞</a:t>
            </a:r>
            <a:r>
              <a:rPr lang="zh-CN" altLang="en-US" sz="2000" dirty="0"/>
              <a:t>清楚</a:t>
            </a:r>
            <a:r>
              <a:rPr lang="zh-CN" altLang="en-US" sz="2000" dirty="0" smtClean="0"/>
              <a:t>了，代码根本不是事儿，不</a:t>
            </a:r>
            <a:endParaRPr lang="en-US" altLang="zh-CN" sz="2000" dirty="0" smtClean="0"/>
          </a:p>
          <a:p>
            <a:r>
              <a:rPr lang="zh-CN" altLang="en-US" sz="2000" dirty="0" smtClean="0"/>
              <a:t>过就是复制粘贴，修改个别而已。</a:t>
            </a:r>
            <a:endParaRPr lang="en-US" altLang="zh-CN" sz="2000" dirty="0" smtClean="0"/>
          </a:p>
          <a:p>
            <a:r>
              <a:rPr lang="en-US" altLang="zh-CN" sz="2000" dirty="0"/>
              <a:t> </a:t>
            </a:r>
            <a:r>
              <a:rPr lang="en-US" altLang="zh-CN" sz="2000" dirty="0" smtClean="0"/>
              <a:t>    </a:t>
            </a:r>
          </a:p>
          <a:p>
            <a:r>
              <a:rPr lang="en-US" altLang="zh-CN" sz="2000" dirty="0" smtClean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11900" y="1524000"/>
            <a:ext cx="32766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  </a:t>
            </a:r>
            <a:r>
              <a:rPr lang="zh-CN" altLang="en-US" sz="2000" dirty="0"/>
              <a:t>总之，经过本次的学习，也让我知道了自己与一个合格的大数据工程师的差距有多么的遥远，因此，努力吧，坚持，即使不会也要保持一颗乐观的心态，积极向上，永不放弃，不懂就问，要勇敢的问老师问同学！！！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mph" presetSubtype="0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 override="childStyle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600"/>
                            </p:stCondLst>
                            <p:childTnLst>
                              <p:par>
                                <p:cTn id="8" presetID="15" presetClass="emph" presetSubtype="0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200"/>
                                  </p:iterate>
                                  <p:childTnLs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033" y="92665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457048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en-US" altLang="zh-CN" sz="20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01 </a:t>
            </a:r>
            <a:r>
              <a:rPr lang="zh-CN" altLang="en-US" sz="20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</a:t>
            </a:r>
            <a:r>
              <a:rPr lang="zh-CN" altLang="en-US" sz="2000" dirty="0">
                <a:solidFill>
                  <a:srgbClr val="42464B"/>
                </a:solidFill>
                <a:latin typeface="Microsoft YaHei"/>
                <a:ea typeface="Microsoft YaHei"/>
              </a:rPr>
              <a:t>简介</a:t>
            </a:r>
            <a:r>
              <a:rPr lang="en-US" altLang="zh-CN" sz="1600" dirty="0">
                <a:solidFill>
                  <a:srgbClr val="42464B"/>
                </a:solidFill>
                <a:latin typeface="Microsoft YaHei"/>
                <a:ea typeface="Microsoft YaHei"/>
              </a:rPr>
              <a:t> </a:t>
            </a:r>
            <a:endParaRPr lang="en-US" altLang="zh-CN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20" y="1742004"/>
            <a:ext cx="3116871" cy="41761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7043" y="4665169"/>
            <a:ext cx="354196" cy="4148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1500">
            <a:off x="3630743" y="3147805"/>
            <a:ext cx="4026953" cy="30347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6452" y="252842"/>
            <a:ext cx="2744447" cy="202355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224914" y="1890875"/>
            <a:ext cx="1908373" cy="295274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en-US" sz="1000" u="none" dirty="0" smtClean="0">
                <a:solidFill>
                  <a:srgbClr val="000000"/>
                </a:solidFill>
                <a:latin typeface="Microsoft YaHei"/>
                <a:ea typeface="Microsoft YaHei"/>
              </a:rPr>
              <a:t>。</a:t>
            </a:r>
            <a:endParaRPr lang="en-US" sz="1100" dirty="0"/>
          </a:p>
        </p:txBody>
      </p:sp>
      <p:pic>
        <p:nvPicPr>
          <p:cNvPr id="15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93886" y="3013448"/>
            <a:ext cx="354196" cy="267788"/>
          </a:xfrm>
          <a:prstGeom prst="rect">
            <a:avLst/>
          </a:prstGeom>
        </p:spPr>
      </p:pic>
      <p:pic>
        <p:nvPicPr>
          <p:cNvPr id="1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77113" y="3901999"/>
            <a:ext cx="354196" cy="267788"/>
          </a:xfrm>
          <a:prstGeom prst="rect">
            <a:avLst/>
          </a:prstGeom>
        </p:spPr>
      </p:pic>
      <p:pic>
        <p:nvPicPr>
          <p:cNvPr id="17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93813">
            <a:off x="5721458" y="1057009"/>
            <a:ext cx="4007211" cy="2954626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716494" y="802954"/>
            <a:ext cx="18922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该项目是一款和</a:t>
            </a:r>
            <a:r>
              <a:rPr lang="en-US" altLang="zh-CN" dirty="0" smtClean="0"/>
              <a:t>QQ</a:t>
            </a:r>
            <a:r>
              <a:rPr lang="zh-CN" altLang="en-US" dirty="0"/>
              <a:t>极为</a:t>
            </a:r>
            <a:r>
              <a:rPr lang="zh-CN" altLang="en-US" dirty="0" smtClean="0"/>
              <a:t>相似的聊天工具！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616700" y="1742005"/>
            <a:ext cx="2667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        它</a:t>
            </a:r>
            <a:r>
              <a:rPr lang="zh-CN" altLang="en-US" sz="2000" dirty="0" smtClean="0"/>
              <a:t>可以实现用户的注册、登录、搜好友、加好友、搜群、加群、私聊、群聊、传文件等功能！</a:t>
            </a:r>
            <a:endParaRPr lang="zh-CN" altLang="en-US" sz="2000" dirty="0"/>
          </a:p>
        </p:txBody>
      </p:sp>
      <p:sp>
        <p:nvSpPr>
          <p:cNvPr id="21" name="TextBox 20"/>
          <p:cNvSpPr txBox="1"/>
          <p:nvPr/>
        </p:nvSpPr>
        <p:spPr>
          <a:xfrm>
            <a:off x="4558006" y="4035893"/>
            <a:ext cx="2590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         </a:t>
            </a:r>
            <a:r>
              <a:rPr lang="zh-CN" altLang="en-US" sz="2000" dirty="0" smtClean="0"/>
              <a:t>主要通过客户端和服务器，服务器和数据库的通讯实现！</a:t>
            </a:r>
            <a:endParaRPr lang="zh-CN" altLang="en-US" sz="2000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480" y="-796327"/>
            <a:ext cx="1302535" cy="344541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94317" y="2698242"/>
            <a:ext cx="7586266" cy="1318053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ctr">
              <a:lnSpc>
                <a:spcPct val="116199"/>
              </a:lnSpc>
            </a:pPr>
            <a:r>
              <a:rPr lang="zh-CN" altLang="en-US" sz="7200" dirty="0" smtClean="0"/>
              <a:t>感谢观看</a:t>
            </a:r>
            <a:endParaRPr lang="en-US" altLang="zh-CN" sz="7200" dirty="0" smtClean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726" y="-31805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75302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en-US" altLang="zh-CN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02 </a:t>
            </a: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项目</a:t>
            </a:r>
            <a:r>
              <a:rPr lang="zh-CN" altLang="en-US" sz="2400" dirty="0">
                <a:solidFill>
                  <a:srgbClr val="42464B"/>
                </a:solidFill>
                <a:latin typeface="Microsoft YaHei"/>
                <a:ea typeface="Microsoft YaHei"/>
              </a:rPr>
              <a:t>主要</a:t>
            </a:r>
            <a:r>
              <a:rPr lang="zh-CN" altLang="en-US" sz="2400" dirty="0" smtClean="0">
                <a:solidFill>
                  <a:srgbClr val="42464B"/>
                </a:solidFill>
                <a:latin typeface="Microsoft YaHei"/>
                <a:ea typeface="Microsoft YaHei"/>
              </a:rPr>
              <a:t>技术</a:t>
            </a:r>
            <a:endParaRPr lang="en-US" altLang="zh-CN" sz="1400" dirty="0"/>
          </a:p>
          <a:p>
            <a:pPr algn="l">
              <a:lnSpc>
                <a:spcPct val="116199"/>
              </a:lnSpc>
            </a:pPr>
            <a:endParaRPr lang="en-US" sz="11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73079" y="1896731"/>
            <a:ext cx="11939142" cy="31487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260000">
            <a:off x="2101122" y="3893351"/>
            <a:ext cx="536788" cy="3397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000">
            <a:off x="3849157" y="3393424"/>
            <a:ext cx="670510" cy="4310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240000">
            <a:off x="5066118" y="4577986"/>
            <a:ext cx="522527" cy="33520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880000">
            <a:off x="6674086" y="3154589"/>
            <a:ext cx="616199" cy="3907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9920000">
            <a:off x="8547515" y="2413746"/>
            <a:ext cx="522527" cy="33520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44745" y="2893619"/>
            <a:ext cx="2851747" cy="73520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u="none" dirty="0" smtClean="0">
                <a:solidFill>
                  <a:srgbClr val="FF0000"/>
                </a:solidFill>
                <a:latin typeface="Microsoft YaHei"/>
                <a:ea typeface="Microsoft YaHei"/>
              </a:rPr>
              <a:t>二、</a:t>
            </a:r>
            <a:r>
              <a:rPr lang="en-US" sz="2400" u="none" dirty="0" smtClean="0">
                <a:solidFill>
                  <a:srgbClr val="FF0000"/>
                </a:solidFill>
                <a:latin typeface="Microsoft YaHei"/>
                <a:ea typeface="Microsoft YaHei"/>
              </a:rPr>
              <a:t>IO</a:t>
            </a:r>
            <a:r>
              <a:rPr lang="zh-CN" altLang="en-US" sz="2400" u="none" dirty="0" smtClean="0">
                <a:solidFill>
                  <a:srgbClr val="FF0000"/>
                </a:solidFill>
                <a:latin typeface="Microsoft YaHei"/>
                <a:ea typeface="Microsoft YaHei"/>
              </a:rPr>
              <a:t>和网络编程</a:t>
            </a:r>
            <a:endParaRPr lang="en-US" altLang="zh-CN" sz="2400" u="none" dirty="0" smtClean="0">
              <a:solidFill>
                <a:srgbClr val="FF0000"/>
              </a:solidFill>
              <a:latin typeface="Microsoft YaHei"/>
              <a:ea typeface="Microsoft YaHei"/>
            </a:endParaRPr>
          </a:p>
          <a:p>
            <a:pPr algn="l">
              <a:lnSpc>
                <a:spcPct val="116199"/>
              </a:lnSpc>
            </a:pPr>
            <a:r>
              <a:rPr lang="en-US" sz="1000" dirty="0">
                <a:solidFill>
                  <a:srgbClr val="000000"/>
                </a:solidFill>
                <a:latin typeface="Microsoft YaHei"/>
                <a:ea typeface="Microsoft YaHei"/>
              </a:rPr>
              <a:t> </a:t>
            </a:r>
            <a:r>
              <a:rPr lang="en-US" sz="1000" dirty="0" smtClean="0">
                <a:solidFill>
                  <a:srgbClr val="000000"/>
                </a:solidFill>
                <a:latin typeface="Microsoft YaHei"/>
                <a:ea typeface="Microsoft YaHei"/>
              </a:rPr>
              <a:t>   </a:t>
            </a: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977900" y="4285768"/>
            <a:ext cx="3080257" cy="1395510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Microsoft YaHei"/>
                <a:ea typeface="Microsoft YaHei"/>
              </a:rPr>
              <a:t>一、</a:t>
            </a:r>
            <a:r>
              <a:rPr lang="en-US" sz="2400" dirty="0" smtClean="0">
                <a:solidFill>
                  <a:srgbClr val="FF0000"/>
                </a:solidFill>
                <a:latin typeface="Microsoft YaHei"/>
                <a:ea typeface="Microsoft YaHei"/>
              </a:rPr>
              <a:t>GUI</a:t>
            </a:r>
            <a:endParaRPr lang="en-US" altLang="zh-CN" sz="2400" dirty="0" smtClean="0">
              <a:solidFill>
                <a:srgbClr val="FF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300" dirty="0" smtClean="0">
              <a:solidFill>
                <a:srgbClr val="000000"/>
              </a:solidFill>
              <a:latin typeface="Microsoft YaHei"/>
              <a:ea typeface="Microsoft YaHei"/>
            </a:endParaRPr>
          </a:p>
          <a:p>
            <a:pPr>
              <a:lnSpc>
                <a:spcPct val="116199"/>
              </a:lnSpc>
            </a:pPr>
            <a:endParaRPr lang="en-US" sz="500" dirty="0"/>
          </a:p>
        </p:txBody>
      </p:sp>
      <p:sp>
        <p:nvSpPr>
          <p:cNvPr id="13" name="TextBox 12"/>
          <p:cNvSpPr txBox="1"/>
          <p:nvPr/>
        </p:nvSpPr>
        <p:spPr>
          <a:xfrm>
            <a:off x="4940300" y="4871249"/>
            <a:ext cx="2549293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三、关于</a:t>
            </a:r>
            <a:r>
              <a:rPr lang="zh-CN" altLang="en-US" sz="24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异常</a:t>
            </a:r>
            <a:endParaRPr 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53690" y="2343519"/>
            <a:ext cx="3843460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>
                <a:solidFill>
                  <a:srgbClr val="FF0000"/>
                </a:solidFill>
                <a:latin typeface="Microsoft YaHei"/>
                <a:ea typeface="Microsoft YaHei"/>
              </a:rPr>
              <a:t>四</a:t>
            </a:r>
            <a:r>
              <a:rPr lang="zh-CN" altLang="en-US" sz="2400" u="none" dirty="0" smtClean="0">
                <a:solidFill>
                  <a:srgbClr val="FF0000"/>
                </a:solidFill>
                <a:latin typeface="Microsoft YaHei"/>
                <a:ea typeface="Microsoft YaHei"/>
              </a:rPr>
              <a:t>、集合框架或容器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118146" y="2513305"/>
            <a:ext cx="1908373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五、多线程</a:t>
            </a:r>
            <a:endParaRPr lang="en-US" sz="24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524887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一、</a:t>
            </a:r>
            <a:r>
              <a:rPr lang="en-US" altLang="zh-CN" sz="2400" dirty="0" smtClean="0">
                <a:solidFill>
                  <a:srgbClr val="FF0000"/>
                </a:solidFill>
              </a:rPr>
              <a:t>GUI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7" y="1193800"/>
            <a:ext cx="2116542" cy="1672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744745" y="1016013"/>
            <a:ext cx="8139155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GUI:</a:t>
            </a: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000" dirty="0" err="1" smtClean="0">
                <a:latin typeface="微软雅黑" pitchFamily="34" charset="-122"/>
                <a:ea typeface="微软雅黑" pitchFamily="34" charset="-122"/>
              </a:rPr>
              <a:t>graphy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user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interface   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图形用户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界面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我们可以先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按照项目的流程做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一些界面的原型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，先写界面，然后再说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功能，这样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可以给客户看到项目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的一些效果，包括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一些交互，比如按钮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点击，还是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指纹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输入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 err="1">
                <a:latin typeface="微软雅黑" pitchFamily="34" charset="-122"/>
                <a:ea typeface="微软雅黑" pitchFamily="34" charset="-122"/>
              </a:rPr>
              <a:t>gui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编程的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思路：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）选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控件 </a:t>
            </a: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界面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需要几个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按钮，几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个输入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框，几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个下拉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菜单，几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label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等等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     2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）布局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控件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放到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哪里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		</a:t>
            </a: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0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 3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）加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监听</a:t>
            </a:r>
          </a:p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             一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个按钮点击是不得有反应？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这个时候就要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给这个按钮加一个监听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事件，比如加一个点击事件、鼠标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事件 、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键盘事件</a:t>
            </a:r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等等</a:t>
            </a: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				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55669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二、</a:t>
            </a:r>
            <a:r>
              <a:rPr lang="en-US" altLang="zh-CN" sz="2400" dirty="0" smtClean="0">
                <a:solidFill>
                  <a:srgbClr val="FF0000"/>
                </a:solidFill>
              </a:rPr>
              <a:t>IO</a:t>
            </a:r>
            <a:r>
              <a:rPr lang="zh-CN" altLang="en-US" sz="2400" dirty="0" smtClean="0">
                <a:solidFill>
                  <a:srgbClr val="FF0000"/>
                </a:solidFill>
              </a:rPr>
              <a:t>和网络编程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7" y="1193800"/>
            <a:ext cx="2116542" cy="1672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5663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就是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当中读取或写的工具，想要读写数据就要用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类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类既代表文件也代表文件夹。但是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File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类不能对文件本身进行读写，读写还要靠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IO;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IO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流的分类：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）字节流和字符流		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字节流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InputStream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OutputStream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（抽象类）系列子孙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         比如读写文件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FileInputStream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字符流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Reader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Writer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（抽象类）系列子孙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          比如读写文件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FileReader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和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FileWriter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。。。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注意：字节流什么类型的数据都可以读，字符流读取纯文本字符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）输入流和输出流</a:t>
            </a: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In Reader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是输入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 Out Writer Print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是输出			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）带不带缓冲功能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           </a:t>
            </a: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Bufferd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print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就是有缓冲功能，配合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flush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		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网络：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	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Port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TCP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UDP</a:t>
            </a:r>
          </a:p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TCP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传输控制协议  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UDP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是用户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报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协议 	</a:t>
            </a:r>
          </a:p>
          <a:p>
            <a:r>
              <a:rPr lang="zh-CN" altLang="en-US" dirty="0"/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2751944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2832993" cy="530851"/>
          </a:xfrm>
          <a:prstGeom prst="rect">
            <a:avLst/>
          </a:prstGeom>
        </p:spPr>
        <p:txBody>
          <a:bodyPr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三、关于异常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7" y="1193800"/>
            <a:ext cx="2116542" cy="1672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Throwable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异常体系的顶级父类，它的系列子孙才可以被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java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虚拟机抛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出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error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是错误，个数比较少，但是战斗力比较强，一个程序就奔溃</a:t>
            </a: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 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  exception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异常，个数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非常多，但是没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error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的厉害 可以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修复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掌握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几个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关键字：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try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catch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finally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throw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378709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2" r="-12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20" y="113617"/>
            <a:ext cx="11025660" cy="62611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635" y="-7291"/>
            <a:ext cx="716312" cy="102330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328249" y="410848"/>
            <a:ext cx="3459651" cy="556691"/>
          </a:xfrm>
          <a:prstGeom prst="rect">
            <a:avLst/>
          </a:prstGeom>
        </p:spPr>
        <p:txBody>
          <a:bodyPr wrap="square" lIns="127000" tIns="63500" rIns="127000" bIns="63500" rtlCol="0" anchor="t">
            <a:spAutoFit/>
          </a:bodyPr>
          <a:lstStyle/>
          <a:p>
            <a:pPr algn="l">
              <a:lnSpc>
                <a:spcPct val="116199"/>
              </a:lnSpc>
            </a:pPr>
            <a:r>
              <a:rPr lang="zh-CN" altLang="en-US" sz="2400" dirty="0" smtClean="0">
                <a:solidFill>
                  <a:srgbClr val="FF0000"/>
                </a:solidFill>
              </a:rPr>
              <a:t>四、集合框架或容器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967" y="1193800"/>
            <a:ext cx="2116542" cy="167206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40115" y="972552"/>
            <a:ext cx="8139155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在实现该项目功能的时候，需要拼接字符串将其存储起来，然后用数组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是有缺陷的，最大的问题是长度是限定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的，无论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是静态初始化还是动态初始化都是一定的长度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。但是利用集合框架可以解决这类问题。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</a:t>
            </a: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集合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框架的重点的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API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List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（有序，可重复）</a:t>
            </a:r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          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ArrayList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Set 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（无序，不重复）</a:t>
            </a:r>
          </a:p>
          <a:p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HashSet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2400" dirty="0" smtClean="0">
                <a:latin typeface="微软雅黑" pitchFamily="34" charset="-122"/>
                <a:ea typeface="微软雅黑" pitchFamily="34" charset="-122"/>
              </a:rPr>
              <a:t>Map 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不是集合框架 强关联</a:t>
            </a: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)</a:t>
            </a: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	</a:t>
            </a:r>
            <a:r>
              <a:rPr lang="en-US" altLang="zh-CN" sz="2400" dirty="0" err="1" smtClean="0">
                <a:latin typeface="微软雅黑" pitchFamily="34" charset="-122"/>
                <a:ea typeface="微软雅黑" pitchFamily="34" charset="-122"/>
              </a:rPr>
              <a:t>HashMap</a:t>
            </a:r>
            <a:endParaRPr lang="en-US" altLang="zh-CN" sz="24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	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029610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1142</Words>
  <Application>Microsoft Office PowerPoint</Application>
  <PresentationFormat>自定义</PresentationFormat>
  <Paragraphs>285</Paragraphs>
  <Slides>40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1" baseType="lpstr"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Windows 用户</cp:lastModifiedBy>
  <cp:revision>48</cp:revision>
  <dcterms:created xsi:type="dcterms:W3CDTF">2006-08-16T00:00:00Z</dcterms:created>
  <dcterms:modified xsi:type="dcterms:W3CDTF">2019-08-11T12:15:47Z</dcterms:modified>
</cp:coreProperties>
</file>